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4" r:id="rId3"/>
    <p:sldId id="295" r:id="rId4"/>
    <p:sldId id="296" r:id="rId5"/>
    <p:sldId id="297" r:id="rId6"/>
    <p:sldId id="298" r:id="rId7"/>
    <p:sldId id="304" r:id="rId8"/>
    <p:sldId id="301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7501A-E3D5-45E8-86FC-BDDB0DCF6E1A}" type="datetimeFigureOut">
              <a:rPr lang="pl-PL" smtClean="0"/>
              <a:t>19.03.2026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85F0-692A-4F3A-BC6A-AB08BF107C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7080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7501A-E3D5-45E8-86FC-BDDB0DCF6E1A}" type="datetimeFigureOut">
              <a:rPr lang="pl-PL" smtClean="0"/>
              <a:t>19.03.2026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85F0-692A-4F3A-BC6A-AB08BF107C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2522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7501A-E3D5-45E8-86FC-BDDB0DCF6E1A}" type="datetimeFigureOut">
              <a:rPr lang="pl-PL" smtClean="0"/>
              <a:t>19.03.2026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85F0-692A-4F3A-BC6A-AB08BF107C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646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7501A-E3D5-45E8-86FC-BDDB0DCF6E1A}" type="datetimeFigureOut">
              <a:rPr lang="pl-PL" smtClean="0"/>
              <a:t>19.03.2026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85F0-692A-4F3A-BC6A-AB08BF107C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7343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7501A-E3D5-45E8-86FC-BDDB0DCF6E1A}" type="datetimeFigureOut">
              <a:rPr lang="pl-PL" smtClean="0"/>
              <a:t>19.03.2026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85F0-692A-4F3A-BC6A-AB08BF107C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231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7501A-E3D5-45E8-86FC-BDDB0DCF6E1A}" type="datetimeFigureOut">
              <a:rPr lang="pl-PL" smtClean="0"/>
              <a:t>19.03.2026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85F0-692A-4F3A-BC6A-AB08BF107C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246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7501A-E3D5-45E8-86FC-BDDB0DCF6E1A}" type="datetimeFigureOut">
              <a:rPr lang="pl-PL" smtClean="0"/>
              <a:t>19.03.2026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85F0-692A-4F3A-BC6A-AB08BF107C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8818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7501A-E3D5-45E8-86FC-BDDB0DCF6E1A}" type="datetimeFigureOut">
              <a:rPr lang="pl-PL" smtClean="0"/>
              <a:t>19.03.2026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85F0-692A-4F3A-BC6A-AB08BF107C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8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7501A-E3D5-45E8-86FC-BDDB0DCF6E1A}" type="datetimeFigureOut">
              <a:rPr lang="pl-PL" smtClean="0"/>
              <a:t>19.03.2026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85F0-692A-4F3A-BC6A-AB08BF107C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0434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7501A-E3D5-45E8-86FC-BDDB0DCF6E1A}" type="datetimeFigureOut">
              <a:rPr lang="pl-PL" smtClean="0"/>
              <a:t>19.03.2026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85F0-692A-4F3A-BC6A-AB08BF107C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422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7501A-E3D5-45E8-86FC-BDDB0DCF6E1A}" type="datetimeFigureOut">
              <a:rPr lang="pl-PL" smtClean="0"/>
              <a:t>19.03.2026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85F0-692A-4F3A-BC6A-AB08BF107C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551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7501A-E3D5-45E8-86FC-BDDB0DCF6E1A}" type="datetimeFigureOut">
              <a:rPr lang="pl-PL" smtClean="0"/>
              <a:t>19.03.2026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385F0-692A-4F3A-BC6A-AB08BF107C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376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oknauczanie.pl/ekrany-w-przedszkolu" TargetMode="External"/><Relationship Id="rId3" Type="http://schemas.openxmlformats.org/officeDocument/2006/relationships/hyperlink" Target="https://oknauczanie.pl/wykorzystanie-ai-w-szkolach" TargetMode="External"/><Relationship Id="rId7" Type="http://schemas.openxmlformats.org/officeDocument/2006/relationships/hyperlink" Target="https://oknauczanie.pl/5-podwojnych-wskazowek-dla-dyrektorow-szkol-w-sprawie-stosowania-ai" TargetMode="External"/><Relationship Id="rId2" Type="http://schemas.openxmlformats.org/officeDocument/2006/relationships/hyperlink" Target="https://oknauczanie.pl/myslenie-i-sprawczosc-w-dobie-ai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knauczanie.pl/czy-ai-moze-oceniac-prace-uczniow" TargetMode="External"/><Relationship Id="rId5" Type="http://schemas.openxmlformats.org/officeDocument/2006/relationships/hyperlink" Target="https://oknauczanie.pl/grozba-falszywych-ekspertow" TargetMode="External"/><Relationship Id="rId4" Type="http://schemas.openxmlformats.org/officeDocument/2006/relationships/hyperlink" Target="https://oknauczanie.pl/badanie-nad-korzystaniem-ze-sztucznej-inteligencji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knauczanie.pl/myslenie-i-sprawczosc-w-dobie-ai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oknauczanie.pl/wykorzystanie-ai-w-szkolach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oknauczanie.pl/badanie-nad-korzystaniem-ze-sztucznej-inteligencji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oknauczanie.pl/grozba-falszywych-ekspertow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oknauczanie.pl/czy-ai-moze-oceniac-prace-uczniow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oknauczanie.pl/5-podwojnych-wskazowek-dla-dyrektorow-szkol-w-sprawie-stosowania-ai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ncbi.nlm.nih.gov/articles/PMC10353947/" TargetMode="External"/><Relationship Id="rId2" Type="http://schemas.openxmlformats.org/officeDocument/2006/relationships/hyperlink" Target="https://oknauczanie.pl/ekrany-w-przedszkolu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airplayforkids.org/wp-content/uploads/2021/07/effects-on-learning.pdf" TargetMode="External"/><Relationship Id="rId4" Type="http://schemas.openxmlformats.org/officeDocument/2006/relationships/hyperlink" Target="https://bostonneuropsych.com/the-screen-time-dilemma-how-much-is-too-much-for-school-aged-childr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6F9D1-127B-4430-4E40-0F5F876C5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BE486C-08D8-9083-E8A8-1BC0674A9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28" y="73154"/>
            <a:ext cx="11466576" cy="85953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pl-PL" sz="4000" b="1" dirty="0">
                <a:solidFill>
                  <a:srgbClr val="002060"/>
                </a:solidFill>
              </a:rPr>
              <a:t>7 artykułów o AI na stronie: www.oknauczanie.pl</a:t>
            </a:r>
            <a:endParaRPr lang="pl-PL" sz="4000" b="1" i="1" dirty="0">
              <a:solidFill>
                <a:srgbClr val="002060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B39F9C8-1F79-F104-270A-3C2CC32EC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1158239"/>
            <a:ext cx="11045952" cy="5626607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4000" dirty="0">
                <a:solidFill>
                  <a:srgbClr val="002060"/>
                </a:solidFill>
              </a:rPr>
              <a:t>Myślenie i sprawczość w dobie AI: </a:t>
            </a:r>
            <a:r>
              <a:rPr lang="pl-PL" sz="4000" dirty="0">
                <a:solidFill>
                  <a:srgbClr val="002060"/>
                </a:solidFill>
                <a:hlinkClick r:id="rId2"/>
              </a:rPr>
              <a:t>https://oknauczanie.pl/myslenie-i-sprawczosc-w-dobie-ai</a:t>
            </a:r>
            <a:endParaRPr lang="pl-PL" sz="4000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4000" dirty="0">
                <a:solidFill>
                  <a:srgbClr val="002060"/>
                </a:solidFill>
              </a:rPr>
              <a:t>Wykorzystanie AI w szkołach: </a:t>
            </a:r>
            <a:r>
              <a:rPr lang="pl-PL" sz="4000" dirty="0">
                <a:solidFill>
                  <a:srgbClr val="002060"/>
                </a:solidFill>
                <a:hlinkClick r:id="rId3"/>
              </a:rPr>
              <a:t>https://oknauczanie.pl/wykorzystanie-ai-w-szkolach</a:t>
            </a:r>
            <a:endParaRPr lang="pl-PL" sz="4000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4000" dirty="0">
                <a:solidFill>
                  <a:srgbClr val="002060"/>
                </a:solidFill>
              </a:rPr>
              <a:t>Badania nad wykorzystaniem AI w szkołach: </a:t>
            </a:r>
            <a:r>
              <a:rPr lang="pl-PL" sz="4000" dirty="0">
                <a:solidFill>
                  <a:srgbClr val="002060"/>
                </a:solidFill>
                <a:hlinkClick r:id="rId4"/>
              </a:rPr>
              <a:t>https://oknauczanie.pl/badanie-nad-korzystaniem-ze-sztucznej-inteligencji</a:t>
            </a:r>
            <a:endParaRPr lang="pl-PL" sz="4000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4000" dirty="0">
                <a:solidFill>
                  <a:srgbClr val="002060"/>
                </a:solidFill>
              </a:rPr>
              <a:t>Groźba fałszywych ekspertów: </a:t>
            </a:r>
            <a:r>
              <a:rPr lang="pl-PL" sz="4000" dirty="0">
                <a:solidFill>
                  <a:srgbClr val="002060"/>
                </a:solidFill>
                <a:hlinkClick r:id="rId5"/>
              </a:rPr>
              <a:t>https://oknauczanie.pl/grozba-falszywych-ekspertow</a:t>
            </a:r>
            <a:endParaRPr lang="pl-PL" sz="4000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4000" dirty="0">
                <a:solidFill>
                  <a:srgbClr val="002060"/>
                </a:solidFill>
              </a:rPr>
              <a:t>Czy AI może oceniać prace uczniów? </a:t>
            </a:r>
            <a:r>
              <a:rPr lang="pl-PL" sz="4000" dirty="0">
                <a:solidFill>
                  <a:srgbClr val="002060"/>
                </a:solidFill>
                <a:hlinkClick r:id="rId6"/>
              </a:rPr>
              <a:t>https://oknauczanie.pl/czy-ai-moze-oceniac-prace-uczniow</a:t>
            </a:r>
            <a:endParaRPr lang="pl-PL" sz="4000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4000" dirty="0">
                <a:solidFill>
                  <a:srgbClr val="002060"/>
                </a:solidFill>
              </a:rPr>
              <a:t>5 podwójnych wskazówek dla dyrektorów szkół w sprawie stosowania AI: </a:t>
            </a:r>
            <a:r>
              <a:rPr lang="pl-PL" sz="4000" dirty="0">
                <a:solidFill>
                  <a:srgbClr val="002060"/>
                </a:solidFill>
                <a:hlinkClick r:id="rId7"/>
              </a:rPr>
              <a:t>https://oknauczanie.pl/5-podwojnych-wskazowek-dla-dyrektorow-szkol-w-sprawie-stosowania-ai</a:t>
            </a:r>
            <a:endParaRPr lang="pl-PL" sz="4000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4000" dirty="0">
                <a:solidFill>
                  <a:srgbClr val="002060"/>
                </a:solidFill>
              </a:rPr>
              <a:t>Ekrany w przedszkolu: </a:t>
            </a:r>
            <a:r>
              <a:rPr lang="pl-PL" sz="4000" dirty="0">
                <a:solidFill>
                  <a:srgbClr val="002060"/>
                </a:solidFill>
                <a:hlinkClick r:id="rId8"/>
              </a:rPr>
              <a:t>https://oknauczanie.pl/ekrany-w-przedszkolu</a:t>
            </a:r>
            <a:endParaRPr lang="pl-PL" sz="4000" dirty="0">
              <a:solidFill>
                <a:srgbClr val="002060"/>
              </a:solidFill>
            </a:endParaRPr>
          </a:p>
          <a:p>
            <a:pPr algn="l"/>
            <a:endParaRPr lang="pl-PL" sz="2800" dirty="0">
              <a:solidFill>
                <a:srgbClr val="002060"/>
              </a:solidFill>
            </a:endParaRPr>
          </a:p>
          <a:p>
            <a:pPr algn="l"/>
            <a:endParaRPr lang="pl-PL" sz="2800" dirty="0">
              <a:solidFill>
                <a:srgbClr val="002060"/>
              </a:solidFill>
            </a:endParaRPr>
          </a:p>
          <a:p>
            <a:pPr algn="l"/>
            <a:endParaRPr lang="pl-PL" sz="2800" dirty="0">
              <a:solidFill>
                <a:srgbClr val="002060"/>
              </a:solidFill>
            </a:endParaRPr>
          </a:p>
          <a:p>
            <a:pPr algn="l"/>
            <a:endParaRPr lang="pl-PL" sz="2800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03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5B2F5-261D-9BF8-8D9D-6950CEEC1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518B16-4207-8858-A001-C28ECAD893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28" y="73153"/>
            <a:ext cx="11466576" cy="85953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l-PL" sz="4400" b="1" dirty="0">
                <a:solidFill>
                  <a:srgbClr val="002060"/>
                </a:solidFill>
              </a:rPr>
              <a:t>Myślenie i sprawczość w dobie AI</a:t>
            </a:r>
            <a:endParaRPr lang="pl-PL" sz="4400" b="1" i="1" dirty="0">
              <a:solidFill>
                <a:srgbClr val="002060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9BE0D15-9EA8-30E4-9189-CF7482446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1261871"/>
            <a:ext cx="11045952" cy="5522975"/>
          </a:xfrm>
        </p:spPr>
        <p:txBody>
          <a:bodyPr>
            <a:normAutofit lnSpcReduction="10000"/>
          </a:bodyPr>
          <a:lstStyle/>
          <a:p>
            <a:pPr algn="l"/>
            <a:r>
              <a:rPr lang="pl-PL" sz="3200" dirty="0">
                <a:solidFill>
                  <a:srgbClr val="002060"/>
                </a:solidFill>
                <a:hlinkClick r:id="rId2"/>
              </a:rPr>
              <a:t>https://oknauczanie.pl/myslenie-i-sprawczosc-w-dobie-ai</a:t>
            </a:r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sz="2800" dirty="0">
              <a:solidFill>
                <a:srgbClr val="002060"/>
              </a:solidFill>
            </a:endParaRPr>
          </a:p>
          <a:p>
            <a:pPr algn="l"/>
            <a:r>
              <a:rPr lang="pl-PL" sz="2800" u="sng" dirty="0">
                <a:solidFill>
                  <a:srgbClr val="002060"/>
                </a:solidFill>
              </a:rPr>
              <a:t>Myślenie</a:t>
            </a:r>
          </a:p>
          <a:p>
            <a:pPr algn="l"/>
            <a:r>
              <a:rPr lang="pl-PL" sz="2800" dirty="0">
                <a:solidFill>
                  <a:srgbClr val="002060"/>
                </a:solidFill>
              </a:rPr>
              <a:t>„Jeśli uczeń nie zacznie samodzielnie wykonywać zadań, to nie będzie miał doświadczeń, pozwalających mu na konfrontowanie się z propozycjami AI. Jeśli nie będzie miał doświadczeń samodzielnego myślenia w czasie, gdy jest młody, to później nie będzie na to czasu i jego myślenie całkowicie zastąpi maszyna”</a:t>
            </a:r>
          </a:p>
          <a:p>
            <a:pPr algn="l"/>
            <a:endParaRPr lang="pl-PL" sz="2800" dirty="0">
              <a:solidFill>
                <a:srgbClr val="002060"/>
              </a:solidFill>
            </a:endParaRPr>
          </a:p>
          <a:p>
            <a:pPr algn="l"/>
            <a:r>
              <a:rPr lang="pl-PL" sz="2800" u="sng" dirty="0">
                <a:solidFill>
                  <a:srgbClr val="002060"/>
                </a:solidFill>
              </a:rPr>
              <a:t>Sprawczość</a:t>
            </a:r>
          </a:p>
          <a:p>
            <a:pPr algn="l"/>
            <a:r>
              <a:rPr lang="pl-PL" sz="2800" dirty="0">
                <a:solidFill>
                  <a:srgbClr val="002060"/>
                </a:solidFill>
              </a:rPr>
              <a:t>„Powoli przenosimy naszą sprawczość na maszyny, które budujemy. W ten sposób stajemy się odpowiedzialni za decyzje, których nie jesteśmy już świadomi”</a:t>
            </a:r>
          </a:p>
        </p:txBody>
      </p:sp>
    </p:spTree>
    <p:extLst>
      <p:ext uri="{BB962C8B-B14F-4D97-AF65-F5344CB8AC3E}">
        <p14:creationId xmlns:p14="http://schemas.microsoft.com/office/powerpoint/2010/main" val="337907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2AB0B-739D-D807-B173-9E5D64073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0A81E0-1212-5B00-FFA1-E084AA71A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28" y="73153"/>
            <a:ext cx="11466576" cy="85953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l-PL" sz="4400" b="1" dirty="0">
                <a:solidFill>
                  <a:srgbClr val="002060"/>
                </a:solidFill>
              </a:rPr>
              <a:t>Wykorzystanie AI w szkołach</a:t>
            </a:r>
            <a:endParaRPr lang="pl-PL" sz="4400" b="1" i="1" dirty="0">
              <a:solidFill>
                <a:srgbClr val="002060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EA41F59-0883-2D4A-FC0D-0B5823A93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1261871"/>
            <a:ext cx="11045952" cy="5522975"/>
          </a:xfrm>
        </p:spPr>
        <p:txBody>
          <a:bodyPr>
            <a:normAutofit lnSpcReduction="10000"/>
          </a:bodyPr>
          <a:lstStyle/>
          <a:p>
            <a:pPr algn="l"/>
            <a:r>
              <a:rPr lang="pl-PL" sz="3200" dirty="0">
                <a:solidFill>
                  <a:srgbClr val="002060"/>
                </a:solidFill>
                <a:hlinkClick r:id="rId2"/>
              </a:rPr>
              <a:t>https://oknauczanie.pl/wykorzystanie-ai-w-szkolach</a:t>
            </a:r>
            <a:endParaRPr lang="pl-PL" sz="3200" dirty="0">
              <a:solidFill>
                <a:srgbClr val="002060"/>
              </a:solidFill>
            </a:endParaRPr>
          </a:p>
          <a:p>
            <a:pPr algn="l"/>
            <a:r>
              <a:rPr lang="pl-PL" sz="2800" u="sng" dirty="0">
                <a:solidFill>
                  <a:srgbClr val="002060"/>
                </a:solidFill>
              </a:rPr>
              <a:t>Planowanie lekcji</a:t>
            </a:r>
          </a:p>
          <a:p>
            <a:pPr algn="l"/>
            <a:r>
              <a:rPr lang="pl-PL" sz="2800" dirty="0">
                <a:solidFill>
                  <a:srgbClr val="002060"/>
                </a:solidFill>
              </a:rPr>
              <a:t>„Lekcja zaplanowana przez AI nie jest jednak dostosowana do potrzeb danej grupy uczniów, nie uwzględnia tego, co już uczniowie znają i opanowali, co trzeba powtórzyć i do czego nawiązać. Nie uwzględnia ani grupy uczniów, z którymi nauczyciel pracuje, ani ich dotychczasowych sukcesów i porażek. Taka lekcja jest szablonem, spod którego wymyka się sam uczeń”</a:t>
            </a:r>
          </a:p>
          <a:p>
            <a:pPr algn="l"/>
            <a:r>
              <a:rPr lang="pl-PL" sz="2800" u="sng" dirty="0">
                <a:solidFill>
                  <a:srgbClr val="002060"/>
                </a:solidFill>
              </a:rPr>
              <a:t>Ocenienie przy pomocy informacji zwrotnej</a:t>
            </a:r>
          </a:p>
          <a:p>
            <a:pPr algn="l"/>
            <a:r>
              <a:rPr lang="pl-PL" sz="2800" u="sng" dirty="0">
                <a:solidFill>
                  <a:srgbClr val="002060"/>
                </a:solidFill>
              </a:rPr>
              <a:t>„</a:t>
            </a:r>
            <a:r>
              <a:rPr lang="pl-PL" sz="2800" dirty="0">
                <a:solidFill>
                  <a:srgbClr val="002060"/>
                </a:solidFill>
              </a:rPr>
              <a:t>Taka informacja zwrotna stworzona przez maszynę jest bezosobowa, nie uwzględnia indywidualności ucznia i jego historii uczenia się. Często łatwo rozpoznać, że jest ona dziełem maszyny, a nie nauczyciela. Wtedy traci ona na wartości w oczach ucznia, i staje się bezwartościowa”</a:t>
            </a:r>
            <a:endParaRPr lang="pl-PL" sz="2800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48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C7D1-50A6-BD7B-F174-982A95754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01C5E0-5B24-6205-5973-ED6CE0ABD2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28" y="73153"/>
            <a:ext cx="11466576" cy="85953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l-PL" sz="4400" b="1" dirty="0">
                <a:solidFill>
                  <a:srgbClr val="002060"/>
                </a:solidFill>
              </a:rPr>
              <a:t>Badania nad wykorzystaniem AI w szkołach</a:t>
            </a:r>
            <a:endParaRPr lang="pl-PL" sz="4400" b="1" i="1" dirty="0">
              <a:solidFill>
                <a:srgbClr val="002060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A8AFF68-E0A1-D938-D150-00BFD3A44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1261871"/>
            <a:ext cx="11045952" cy="5829809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pl-PL" sz="3200" dirty="0">
                <a:solidFill>
                  <a:srgbClr val="002060"/>
                </a:solidFill>
                <a:hlinkClick r:id="rId2"/>
              </a:rPr>
              <a:t>https://oknauczanie.pl/badanie-nad-korzystaniem-ze-sztucznej-inteligencji</a:t>
            </a:r>
            <a:endParaRPr lang="pl-PL" sz="3200" dirty="0">
              <a:solidFill>
                <a:srgbClr val="002060"/>
              </a:solidFill>
            </a:endParaRPr>
          </a:p>
          <a:p>
            <a:pPr algn="l"/>
            <a:r>
              <a:rPr lang="pl-PL" sz="3500" dirty="0">
                <a:solidFill>
                  <a:srgbClr val="002060"/>
                </a:solidFill>
              </a:rPr>
              <a:t>- „</a:t>
            </a:r>
            <a:r>
              <a:rPr lang="pl-PL" sz="2600" dirty="0">
                <a:solidFill>
                  <a:srgbClr val="002060"/>
                </a:solidFill>
              </a:rPr>
              <a:t>Badania sugerują, że wygoda i szybkość mogą mieć wysoką cenę, odpowiedzi, które są udzielane bez wysiłku, są również poznawczo nieuchwytne, co prowadzi do </a:t>
            </a:r>
            <a:r>
              <a:rPr lang="pl-PL" sz="2600" b="1" dirty="0">
                <a:solidFill>
                  <a:srgbClr val="002060"/>
                </a:solidFill>
              </a:rPr>
              <a:t>słabego zapamiętywania i płytkiego zrozumienia</a:t>
            </a:r>
            <a:r>
              <a:rPr lang="pl-PL" sz="2600" dirty="0">
                <a:solidFill>
                  <a:srgbClr val="002060"/>
                </a:solidFill>
              </a:rPr>
              <a:t>”</a:t>
            </a:r>
          </a:p>
          <a:p>
            <a:pPr algn="l"/>
            <a:r>
              <a:rPr lang="pl-PL" sz="2600" dirty="0">
                <a:solidFill>
                  <a:srgbClr val="002060"/>
                </a:solidFill>
              </a:rPr>
              <a:t>- „Naukowcy przestrzegają przed „</a:t>
            </a:r>
            <a:r>
              <a:rPr lang="pl-PL" sz="2600" b="1" dirty="0">
                <a:solidFill>
                  <a:srgbClr val="002060"/>
                </a:solidFill>
              </a:rPr>
              <a:t>lenistwem </a:t>
            </a:r>
            <a:r>
              <a:rPr lang="pl-PL" sz="2600" b="1" dirty="0" err="1">
                <a:solidFill>
                  <a:srgbClr val="002060"/>
                </a:solidFill>
              </a:rPr>
              <a:t>metapoznawczym</a:t>
            </a:r>
            <a:r>
              <a:rPr lang="pl-PL" sz="2600" dirty="0">
                <a:solidFill>
                  <a:srgbClr val="002060"/>
                </a:solidFill>
              </a:rPr>
              <a:t>”, polegającym na nawykowym unikaniem świadomego wysiłku poznawczego, poprzez przerzucanie na innych nie tylko samego wykonania zadania, ale także monitorowania swoich postępów w nauce”</a:t>
            </a:r>
          </a:p>
          <a:p>
            <a:pPr algn="l"/>
            <a:r>
              <a:rPr lang="pl-PL" sz="2600" dirty="0">
                <a:solidFill>
                  <a:srgbClr val="002060"/>
                </a:solidFill>
              </a:rPr>
              <a:t>+ „29% uczniów deklaruje regularne korzystanie z w nauce ze sztucznej inteligencji. Skutkuje to znacznym </a:t>
            </a:r>
            <a:r>
              <a:rPr lang="pl-PL" sz="2600" b="1" dirty="0">
                <a:solidFill>
                  <a:srgbClr val="002060"/>
                </a:solidFill>
              </a:rPr>
              <a:t>zmniejszeniem liczby godzin </a:t>
            </a:r>
            <a:r>
              <a:rPr lang="pl-PL" sz="2600" dirty="0">
                <a:solidFill>
                  <a:srgbClr val="002060"/>
                </a:solidFill>
              </a:rPr>
              <a:t>nauki i wzrostem średniej ocen”</a:t>
            </a:r>
          </a:p>
          <a:p>
            <a:pPr algn="l"/>
            <a:r>
              <a:rPr lang="pl-PL" sz="2600" dirty="0">
                <a:solidFill>
                  <a:srgbClr val="002060"/>
                </a:solidFill>
              </a:rPr>
              <a:t>+ „Coraz więcej nauczycieli korzysta z AI, przy planowaniu lekcji. …. co pozwala </a:t>
            </a:r>
            <a:r>
              <a:rPr lang="pl-PL" sz="2600" b="1" dirty="0">
                <a:solidFill>
                  <a:srgbClr val="002060"/>
                </a:solidFill>
              </a:rPr>
              <a:t>zaoszczędzić około sześciu godzin </a:t>
            </a:r>
            <a:r>
              <a:rPr lang="pl-PL" sz="2600" dirty="0">
                <a:solidFill>
                  <a:srgbClr val="002060"/>
                </a:solidFill>
              </a:rPr>
              <a:t>tygodniowo”</a:t>
            </a:r>
          </a:p>
          <a:p>
            <a:pPr algn="l"/>
            <a:r>
              <a:rPr lang="pl-PL" sz="2600" dirty="0">
                <a:solidFill>
                  <a:srgbClr val="002060"/>
                </a:solidFill>
              </a:rPr>
              <a:t>+ „Pytania wygenerowane przez sztuczną inteligencję nie tylko </a:t>
            </a:r>
            <a:r>
              <a:rPr lang="pl-PL" sz="2600" b="1" dirty="0">
                <a:solidFill>
                  <a:srgbClr val="002060"/>
                </a:solidFill>
              </a:rPr>
              <a:t>dorównywały tym tworzonym przez ekspertów</a:t>
            </a:r>
            <a:r>
              <a:rPr lang="pl-PL" sz="2600" dirty="0">
                <a:solidFill>
                  <a:srgbClr val="002060"/>
                </a:solidFill>
              </a:rPr>
              <a:t>, ale także znacząco zmniejszyło obciążenie nauczycieli”</a:t>
            </a:r>
          </a:p>
          <a:p>
            <a:pPr algn="l"/>
            <a:endParaRPr lang="pl-PL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796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4A0F4-2456-7E03-FCC2-0939C7711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B6134A-383A-703C-EF24-48004923BA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28" y="73153"/>
            <a:ext cx="11466576" cy="85953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l-PL" sz="4400" b="1" dirty="0">
                <a:solidFill>
                  <a:srgbClr val="002060"/>
                </a:solidFill>
              </a:rPr>
              <a:t>Groźba fałszywych ekspertów</a:t>
            </a:r>
            <a:endParaRPr lang="pl-PL" sz="4400" b="1" i="1" dirty="0">
              <a:solidFill>
                <a:srgbClr val="002060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66BA246-E392-F57D-AF11-E1CAAE371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1261871"/>
            <a:ext cx="11045952" cy="5522975"/>
          </a:xfrm>
        </p:spPr>
        <p:txBody>
          <a:bodyPr>
            <a:normAutofit/>
          </a:bodyPr>
          <a:lstStyle/>
          <a:p>
            <a:pPr algn="l"/>
            <a:r>
              <a:rPr lang="pl-PL" sz="3200" dirty="0">
                <a:solidFill>
                  <a:srgbClr val="002060"/>
                </a:solidFill>
              </a:rPr>
              <a:t> </a:t>
            </a:r>
            <a:r>
              <a:rPr lang="pl-PL" sz="3200" dirty="0">
                <a:solidFill>
                  <a:srgbClr val="002060"/>
                </a:solidFill>
                <a:hlinkClick r:id="rId2"/>
              </a:rPr>
              <a:t>https://oknauczanie.pl/grozba-falszywych-ekspertow</a:t>
            </a:r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  <a:p>
            <a:pPr algn="l"/>
            <a:r>
              <a:rPr lang="pl-PL" sz="2800" dirty="0">
                <a:solidFill>
                  <a:srgbClr val="002060"/>
                </a:solidFill>
              </a:rPr>
              <a:t>„Rozpoznanie fałszywych ekspertów jest trudne, a stanowi duże ryzyko oddziaływania”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2060"/>
                </a:solidFill>
              </a:rPr>
              <a:t>Brak odwolywania się do własnych doświadczeń i do poniesionych porażek.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2060"/>
                </a:solidFill>
              </a:rPr>
              <a:t>Ogólniki i banały, teoretyzowanie.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2060"/>
                </a:solidFill>
              </a:rPr>
              <a:t>Przywiązanie do poglądów.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2060"/>
                </a:solidFill>
              </a:rPr>
              <a:t>Jednorazowy strzał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0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8409C-D4A1-BF50-89BD-E0F0D8D4F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2B57C7-65B8-76DF-FD66-FA4402EF34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28" y="73153"/>
            <a:ext cx="11466576" cy="85953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l-PL" sz="4400" b="1" dirty="0">
                <a:solidFill>
                  <a:srgbClr val="002060"/>
                </a:solidFill>
              </a:rPr>
              <a:t>Czy AI może oceniać prace uczniów?</a:t>
            </a:r>
            <a:endParaRPr lang="pl-PL" sz="4400" b="1" i="1" dirty="0">
              <a:solidFill>
                <a:srgbClr val="002060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760CCAA-4FAC-F464-8066-C009D89D9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1261871"/>
            <a:ext cx="11045952" cy="5522975"/>
          </a:xfrm>
        </p:spPr>
        <p:txBody>
          <a:bodyPr>
            <a:normAutofit/>
          </a:bodyPr>
          <a:lstStyle/>
          <a:p>
            <a:pPr algn="l"/>
            <a:r>
              <a:rPr lang="pl-PL" sz="3200" dirty="0">
                <a:solidFill>
                  <a:srgbClr val="002060"/>
                </a:solidFill>
                <a:hlinkClick r:id="rId2"/>
              </a:rPr>
              <a:t>https://oknauczanie.pl/czy-ai-moze-oceniac-prace-uczniow</a:t>
            </a:r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  <a:p>
            <a:pPr algn="l"/>
            <a:r>
              <a:rPr lang="pl-PL" sz="2800" dirty="0">
                <a:solidFill>
                  <a:srgbClr val="002060"/>
                </a:solidFill>
              </a:rPr>
              <a:t>„Informacja zwrotna (ocena kształtująca) musi być przekazana z uwzględnieniem znajomości autora pracy, jego dotychczasowych osiągnieć i trudności. Powinna zwierać indywidulane wskazówki, które uczeń może wykorzystać do poprawy pracy i do swojego rozwoju”</a:t>
            </a:r>
          </a:p>
          <a:p>
            <a:pPr algn="l"/>
            <a:endParaRPr lang="pl-PL" sz="2800" dirty="0">
              <a:solidFill>
                <a:srgbClr val="002060"/>
              </a:solidFill>
            </a:endParaRPr>
          </a:p>
          <a:p>
            <a:pPr algn="l"/>
            <a:r>
              <a:rPr lang="pl-PL" sz="2800" dirty="0">
                <a:solidFill>
                  <a:srgbClr val="002060"/>
                </a:solidFill>
              </a:rPr>
              <a:t>„Dane mogą być wykorzystane w różny sposób.  I to niebezpieczny sposób. W 2021 roku okręg szkolny na Florydzie udostępniono dane…”</a:t>
            </a:r>
          </a:p>
        </p:txBody>
      </p:sp>
    </p:spTree>
    <p:extLst>
      <p:ext uri="{BB962C8B-B14F-4D97-AF65-F5344CB8AC3E}">
        <p14:creationId xmlns:p14="http://schemas.microsoft.com/office/powerpoint/2010/main" val="3764684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273D6-7C9D-A871-AB89-DCD99F029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ACBFB9-4AA3-59FC-CB00-0DDF9312D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28" y="-193039"/>
            <a:ext cx="11466576" cy="11257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l-PL" sz="3600" b="1" dirty="0">
                <a:solidFill>
                  <a:srgbClr val="002060"/>
                </a:solidFill>
              </a:rPr>
              <a:t>5 podwójnych wskazówek dla dyrektorów szkół w sprawie stosowania AI</a:t>
            </a:r>
            <a:endParaRPr lang="pl-PL" sz="3600" b="1" i="1" dirty="0">
              <a:solidFill>
                <a:srgbClr val="002060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B5E8FB9-86BB-3D69-301F-2F062D88B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1066801"/>
            <a:ext cx="11045952" cy="5718046"/>
          </a:xfrm>
        </p:spPr>
        <p:txBody>
          <a:bodyPr>
            <a:normAutofit/>
          </a:bodyPr>
          <a:lstStyle/>
          <a:p>
            <a:pPr algn="l"/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  <a:p>
            <a:pPr algn="l"/>
            <a:endParaRPr lang="pl-PL" dirty="0">
              <a:solidFill>
                <a:srgbClr val="002060"/>
              </a:solidFill>
            </a:endParaRPr>
          </a:p>
          <a:p>
            <a:pPr algn="l"/>
            <a:endParaRPr lang="pl-PL" sz="3200" dirty="0">
              <a:solidFill>
                <a:srgbClr val="002060"/>
              </a:solidFill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B74E5B0-70DF-9AAF-F0E7-799709046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094634"/>
              </p:ext>
            </p:extLst>
          </p:nvPr>
        </p:nvGraphicFramePr>
        <p:xfrm>
          <a:off x="904240" y="1849120"/>
          <a:ext cx="9885680" cy="4895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440">
                  <a:extLst>
                    <a:ext uri="{9D8B030D-6E8A-4147-A177-3AD203B41FA5}">
                      <a16:colId xmlns:a16="http://schemas.microsoft.com/office/drawing/2014/main" val="294965863"/>
                    </a:ext>
                  </a:extLst>
                </a:gridCol>
                <a:gridCol w="4968240">
                  <a:extLst>
                    <a:ext uri="{9D8B030D-6E8A-4147-A177-3AD203B41FA5}">
                      <a16:colId xmlns:a16="http://schemas.microsoft.com/office/drawing/2014/main" val="3742258858"/>
                    </a:ext>
                  </a:extLst>
                </a:gridCol>
              </a:tblGrid>
              <a:tr h="269766">
                <a:tc>
                  <a:txBody>
                    <a:bodyPr/>
                    <a:lstStyle/>
                    <a:p>
                      <a:r>
                        <a:rPr lang="pl-PL" dirty="0"/>
                        <a:t>TAK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623153"/>
                  </a:ext>
                </a:extLst>
              </a:tr>
              <a:tr h="6744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rgbClr val="002060"/>
                          </a:solidFill>
                        </a:rPr>
                        <a:t>do publikowania postów w mediach społecznościowych</a:t>
                      </a: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solidFill>
                            <a:srgbClr val="002060"/>
                          </a:solidFill>
                        </a:rPr>
                        <a:t>do oceny pracy nauczycieli i do rozwiązywania innych kwestii prawnych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567534"/>
                  </a:ext>
                </a:extLst>
              </a:tr>
              <a:tr h="472090">
                <a:tc>
                  <a:txBody>
                    <a:bodyPr/>
                    <a:lstStyle/>
                    <a:p>
                      <a:r>
                        <a:rPr lang="pl-PL" dirty="0">
                          <a:solidFill>
                            <a:srgbClr val="002060"/>
                          </a:solidFill>
                        </a:rPr>
                        <a:t>do generowania standardowych e-maili lub listów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rgbClr val="002060"/>
                          </a:solidFill>
                        </a:rPr>
                        <a:t>do niczego, co powinno pozostać poufne</a:t>
                      </a:r>
                    </a:p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189252"/>
                  </a:ext>
                </a:extLst>
              </a:tr>
              <a:tr h="6744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rgbClr val="002060"/>
                          </a:solidFill>
                        </a:rPr>
                        <a:t>do tworzenia wszelkich ogłoszeń i zaproszeń</a:t>
                      </a: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rgbClr val="002060"/>
                          </a:solidFill>
                        </a:rPr>
                        <a:t>nie pozwolić, aby sztuczna inteligencja zastąpiła relacje </a:t>
                      </a:r>
                      <a:endParaRPr lang="pl-PL" dirty="0"/>
                    </a:p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116770"/>
                  </a:ext>
                </a:extLst>
              </a:tr>
              <a:tr h="6744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rgbClr val="002060"/>
                          </a:solidFill>
                        </a:rPr>
                        <a:t>do tworzenia materiałów na wypadek sytuacji kryzysowych</a:t>
                      </a: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solidFill>
                            <a:srgbClr val="002060"/>
                          </a:solidFill>
                        </a:rPr>
                        <a:t>liczyć się z możliwością popełnieni błędu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531269"/>
                  </a:ext>
                </a:extLst>
              </a:tr>
              <a:tr h="11465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rgbClr val="002060"/>
                          </a:solidFill>
                        </a:rPr>
                        <a:t>do analizy danych</a:t>
                      </a: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pl-PL" dirty="0">
                          <a:solidFill>
                            <a:srgbClr val="002060"/>
                          </a:solidFill>
                        </a:rPr>
                        <a:t>niepozwalanie, aby sztuczna inteligencja przejęła kontrolę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150477"/>
                  </a:ext>
                </a:extLst>
              </a:tr>
            </a:tbl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8F8B5613-5C76-CB29-F15C-FD0408D0A1AA}"/>
              </a:ext>
            </a:extLst>
          </p:cNvPr>
          <p:cNvSpPr txBox="1"/>
          <p:nvPr/>
        </p:nvSpPr>
        <p:spPr>
          <a:xfrm>
            <a:off x="615696" y="1088629"/>
            <a:ext cx="102504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2000" dirty="0">
                <a:solidFill>
                  <a:srgbClr val="002060"/>
                </a:solidFill>
                <a:hlinkClick r:id="rId2"/>
              </a:rPr>
              <a:t>https://oknauczanie.pl/5-podwojnych-wskazowek-dla-dyrektorow-szkol-w-sprawie-stosowania-ai</a:t>
            </a:r>
            <a:endParaRPr lang="pl-PL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278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3F1D5-C0FD-7F36-F357-330B0732A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A4593D-C4AC-43EB-8AE1-7BDB79098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28" y="73153"/>
            <a:ext cx="11466576" cy="85953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l-PL" sz="4400" b="1" dirty="0">
                <a:solidFill>
                  <a:srgbClr val="002060"/>
                </a:solidFill>
              </a:rPr>
              <a:t>Ekrany w przedszkolu</a:t>
            </a:r>
            <a:endParaRPr lang="pl-PL" sz="4400" b="1" i="1" dirty="0">
              <a:solidFill>
                <a:srgbClr val="002060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B656261-5A64-527F-1AB4-6480C063C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1261871"/>
            <a:ext cx="11045952" cy="552297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pl-PL" sz="3200" dirty="0">
                <a:solidFill>
                  <a:srgbClr val="002060"/>
                </a:solidFill>
              </a:rPr>
              <a:t> </a:t>
            </a:r>
            <a:r>
              <a:rPr lang="pl-PL" sz="3200" dirty="0">
                <a:solidFill>
                  <a:srgbClr val="002060"/>
                </a:solidFill>
                <a:hlinkClick r:id="rId2"/>
              </a:rPr>
              <a:t>https://oknauczanie.pl/ekrany-w-przedszkolu</a:t>
            </a:r>
            <a:endParaRPr lang="pl-PL" sz="3200" dirty="0">
              <a:solidFill>
                <a:srgbClr val="002060"/>
              </a:solidFill>
            </a:endParaRPr>
          </a:p>
          <a:p>
            <a:pPr algn="l"/>
            <a:r>
              <a:rPr lang="pl-PL" sz="2800" b="1" dirty="0">
                <a:solidFill>
                  <a:srgbClr val="002060"/>
                </a:solidFill>
              </a:rPr>
              <a:t>„Zalecenia pediatryczne mówią</a:t>
            </a:r>
            <a:r>
              <a:rPr lang="pl-PL" sz="2800" dirty="0">
                <a:solidFill>
                  <a:srgbClr val="002060"/>
                </a:solidFill>
              </a:rPr>
              <a:t>: całkowity zakaz korzystania z ekranów przed ukończeniem drugiego roku życia, a później dozwolone jedynie okazjonalne oglądanie programów dla dzieci”</a:t>
            </a:r>
          </a:p>
          <a:p>
            <a:pPr algn="l"/>
            <a:r>
              <a:rPr lang="pl-PL" sz="2800" dirty="0">
                <a:solidFill>
                  <a:srgbClr val="002060"/>
                </a:solidFill>
              </a:rPr>
              <a:t>„…  </a:t>
            </a:r>
            <a:r>
              <a:rPr lang="pl-PL" sz="2800" b="1" dirty="0">
                <a:solidFill>
                  <a:srgbClr val="002060"/>
                </a:solidFill>
              </a:rPr>
              <a:t>nadmierny czas spędzany przed ekranem może szkodzić małym dzieciom</a:t>
            </a:r>
            <a:r>
              <a:rPr lang="pl-PL" sz="2800" dirty="0">
                <a:solidFill>
                  <a:srgbClr val="002060"/>
                </a:solidFill>
              </a:rPr>
              <a:t> – przyczyniając się do lęku i depresji, opóźniając rozwój umiejętności społecznych i emocjonalnych, zwiększając ryzyko </a:t>
            </a:r>
            <a:r>
              <a:rPr lang="pl-PL" sz="2800" dirty="0">
                <a:hlinkClick r:id="rId3"/>
              </a:rPr>
              <a:t>otyłości</a:t>
            </a:r>
            <a:r>
              <a:rPr lang="pl-PL" sz="2800" dirty="0"/>
              <a:t> </a:t>
            </a:r>
            <a:r>
              <a:rPr lang="pl-PL" sz="2800" dirty="0">
                <a:solidFill>
                  <a:srgbClr val="002060"/>
                </a:solidFill>
              </a:rPr>
              <a:t>, przeciążając wzrok i </a:t>
            </a:r>
            <a:r>
              <a:rPr lang="pl-PL" sz="2800" dirty="0">
                <a:hlinkClick r:id="rId4"/>
              </a:rPr>
              <a:t>skracając czas koncentracji</a:t>
            </a:r>
            <a:r>
              <a:rPr lang="pl-PL" sz="2800" dirty="0"/>
              <a:t> ”</a:t>
            </a:r>
          </a:p>
          <a:p>
            <a:pPr algn="l"/>
            <a:r>
              <a:rPr lang="pl-PL" sz="2800" dirty="0">
                <a:solidFill>
                  <a:srgbClr val="002060"/>
                </a:solidFill>
              </a:rPr>
              <a:t>„</a:t>
            </a:r>
            <a:r>
              <a:rPr lang="pl-PL" sz="2800" b="1" dirty="0">
                <a:solidFill>
                  <a:srgbClr val="002060"/>
                </a:solidFill>
              </a:rPr>
              <a:t> </a:t>
            </a:r>
            <a:r>
              <a:rPr lang="pl-PL" sz="2800" dirty="0">
                <a:solidFill>
                  <a:srgbClr val="002060"/>
                </a:solidFill>
              </a:rPr>
              <a:t>Dążenia rodziców są takie, aby </a:t>
            </a:r>
            <a:r>
              <a:rPr lang="pl-PL" sz="2800" b="1" dirty="0">
                <a:solidFill>
                  <a:srgbClr val="002060"/>
                </a:solidFill>
              </a:rPr>
              <a:t>wyeliminować ze szkół działań polegających na rozrywce z wykorzystaniem ekranów, </a:t>
            </a:r>
            <a:r>
              <a:rPr lang="pl-PL" sz="2800" dirty="0">
                <a:solidFill>
                  <a:srgbClr val="002060"/>
                </a:solidFill>
              </a:rPr>
              <a:t>takich jak oglądanie filmów i granie w gry online”</a:t>
            </a:r>
          </a:p>
          <a:p>
            <a:pPr algn="l"/>
            <a:r>
              <a:rPr lang="pl-PL" sz="2800" dirty="0">
                <a:solidFill>
                  <a:srgbClr val="002060"/>
                </a:solidFill>
              </a:rPr>
              <a:t>„ … niektóre z tych aktywnych programów są problematyczne. Obawiają się, że niektóre aplikacje mogą </a:t>
            </a:r>
            <a:r>
              <a:rPr lang="pl-PL" sz="2800" dirty="0">
                <a:hlinkClick r:id="rId5"/>
              </a:rPr>
              <a:t>sprzyjać wczesnemu uzależnieniu od ekranów</a:t>
            </a:r>
            <a:r>
              <a:rPr lang="pl-PL" sz="2800" dirty="0"/>
              <a:t>”</a:t>
            </a:r>
          </a:p>
          <a:p>
            <a:pPr algn="l"/>
            <a:r>
              <a:rPr lang="pl-PL" dirty="0"/>
              <a:t> </a:t>
            </a:r>
          </a:p>
          <a:p>
            <a:pPr algn="l"/>
            <a:endParaRPr lang="pl-PL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382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1805</TotalTime>
  <Words>818</Words>
  <Application>Microsoft Office PowerPoint</Application>
  <PresentationFormat>Panoramiczny</PresentationFormat>
  <Paragraphs>76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Motyw pakietu Office</vt:lpstr>
      <vt:lpstr>7 artykułów o AI na stronie: www.oknauczanie.pl</vt:lpstr>
      <vt:lpstr>Myślenie i sprawczość w dobie AI</vt:lpstr>
      <vt:lpstr>Wykorzystanie AI w szkołach</vt:lpstr>
      <vt:lpstr>Badania nad wykorzystaniem AI w szkołach</vt:lpstr>
      <vt:lpstr>Groźba fałszywych ekspertów</vt:lpstr>
      <vt:lpstr>Czy AI może oceniać prace uczniów?</vt:lpstr>
      <vt:lpstr>5 podwójnych wskazówek dla dyrektorów szkół w sprawie stosowania AI</vt:lpstr>
      <vt:lpstr>Ekrany w przedszkolu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Danuta Sterna</dc:creator>
  <cp:lastModifiedBy>Danuta Sterna</cp:lastModifiedBy>
  <cp:revision>16</cp:revision>
  <dcterms:created xsi:type="dcterms:W3CDTF">2022-04-18T08:00:11Z</dcterms:created>
  <dcterms:modified xsi:type="dcterms:W3CDTF">2026-03-19T20:32:35Z</dcterms:modified>
</cp:coreProperties>
</file>